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7" r:id="rId3"/>
    <p:sldId id="259" r:id="rId4"/>
    <p:sldId id="367" r:id="rId5"/>
    <p:sldId id="260" r:id="rId6"/>
    <p:sldId id="359" r:id="rId7"/>
    <p:sldId id="360" r:id="rId8"/>
    <p:sldId id="369" r:id="rId9"/>
    <p:sldId id="340" r:id="rId10"/>
    <p:sldId id="344" r:id="rId11"/>
    <p:sldId id="341" r:id="rId12"/>
    <p:sldId id="356" r:id="rId13"/>
    <p:sldId id="345" r:id="rId14"/>
    <p:sldId id="365" r:id="rId15"/>
    <p:sldId id="366" r:id="rId16"/>
    <p:sldId id="353" r:id="rId17"/>
    <p:sldId id="342" r:id="rId18"/>
    <p:sldId id="346" r:id="rId19"/>
    <p:sldId id="364" r:id="rId20"/>
    <p:sldId id="343" r:id="rId21"/>
    <p:sldId id="347" r:id="rId22"/>
    <p:sldId id="363" r:id="rId23"/>
    <p:sldId id="361" r:id="rId24"/>
    <p:sldId id="362" r:id="rId25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26"/>
    </p:embeddedFont>
    <p:embeddedFont>
      <p:font typeface="G마켓 산스 TTF Bold" panose="02000000000000000000" pitchFamily="2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FF"/>
    <a:srgbClr val="FA51FB"/>
    <a:srgbClr val="AA1CA4"/>
    <a:srgbClr val="0BFBC9"/>
    <a:srgbClr val="62D6FA"/>
    <a:srgbClr val="31FF76"/>
    <a:srgbClr val="E20000"/>
    <a:srgbClr val="F2C0D3"/>
    <a:srgbClr val="A3FDFF"/>
    <a:srgbClr val="FF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>
        <p:scale>
          <a:sx n="50" d="100"/>
          <a:sy n="50" d="100"/>
        </p:scale>
        <p:origin x="6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284B7-A7D0-4BF1-8726-0B04637086F4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7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8164"/>
          <a:stretch/>
        </p:blipFill>
        <p:spPr>
          <a:xfrm>
            <a:off x="0" y="0"/>
            <a:ext cx="12221936" cy="68836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3456" y="1371601"/>
            <a:ext cx="9175024" cy="40973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6300" y="4508009"/>
            <a:ext cx="6159399" cy="490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2"/>
          <p:cNvSpPr txBox="1"/>
          <p:nvPr/>
        </p:nvSpPr>
        <p:spPr>
          <a:xfrm>
            <a:off x="3622791" y="4568969"/>
            <a:ext cx="4946416" cy="363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spc="0" dirty="0"/>
              <a:t>SSAFY 8</a:t>
            </a:r>
            <a:r>
              <a:rPr lang="ko-KR" altLang="en-US" sz="2000" spc="0" dirty="0"/>
              <a:t>기</a:t>
            </a:r>
            <a:r>
              <a:rPr lang="en-US" altLang="ko-KR" sz="2000" spc="0" dirty="0"/>
              <a:t> </a:t>
            </a:r>
            <a:r>
              <a:rPr lang="ko-KR" altLang="en-US" sz="2000" spc="0" dirty="0" smtClean="0"/>
              <a:t>자율프로젝트 </a:t>
            </a:r>
            <a:r>
              <a:rPr lang="en-US" altLang="ko-KR" sz="2000" spc="0" dirty="0"/>
              <a:t>-</a:t>
            </a:r>
            <a:r>
              <a:rPr lang="ko-KR" altLang="en-US" sz="2000" spc="0" dirty="0"/>
              <a:t> </a:t>
            </a:r>
            <a:r>
              <a:rPr lang="ko-KR" altLang="en-US" sz="2000" spc="0" dirty="0" err="1" smtClean="0"/>
              <a:t>박자수호단</a:t>
            </a:r>
            <a:endParaRPr lang="en-US" altLang="ko-KR" sz="2000" spc="0" dirty="0"/>
          </a:p>
        </p:txBody>
      </p:sp>
      <p:sp>
        <p:nvSpPr>
          <p:cNvPr id="27" name="TextBox 22"/>
          <p:cNvSpPr txBox="1"/>
          <p:nvPr/>
        </p:nvSpPr>
        <p:spPr>
          <a:xfrm>
            <a:off x="2804160" y="2073099"/>
            <a:ext cx="6583681" cy="239450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ko-KR" altLang="en-US" sz="3200" spc="-100" dirty="0" smtClean="0">
                <a:solidFill>
                  <a:srgbClr val="000000"/>
                </a:solidFill>
                <a:latin typeface="G마켓 산스 TTF Bold"/>
                <a:ea typeface="G마켓 산스 TTF Bold"/>
              </a:rPr>
              <a:t>리듬에 맞춰 날렵하게 </a:t>
            </a:r>
            <a:r>
              <a:rPr lang="en-US" altLang="ko-KR" sz="3200" spc="-100" dirty="0" smtClean="0">
                <a:solidFill>
                  <a:srgbClr val="000000"/>
                </a:solidFill>
                <a:latin typeface="G마켓 산스 TTF Bold"/>
                <a:ea typeface="G마켓 산스 TTF Bold"/>
              </a:rPr>
              <a:t>!</a:t>
            </a:r>
            <a:endParaRPr lang="ko-KR" altLang="en-US" sz="3200" spc="-100" baseline="0" dirty="0" smtClean="0">
              <a:solidFill>
                <a:srgbClr val="000000"/>
              </a:solidFill>
              <a:latin typeface="G마켓 산스 TTF Bold"/>
              <a:ea typeface="G마켓 산스 TTF Bold"/>
            </a:endParaRPr>
          </a:p>
          <a:p>
            <a:pPr lvl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ko-KR" altLang="en-US" sz="10400" dirty="0" err="1" smtClean="0">
                <a:solidFill>
                  <a:srgbClr val="000000"/>
                </a:solidFill>
                <a:latin typeface="G마켓 산스 TTF Bold"/>
                <a:ea typeface="G마켓 산스 TTF Bold"/>
              </a:rPr>
              <a:t>리듬캣치</a:t>
            </a:r>
            <a:endParaRPr lang="ko-KR" altLang="en-US" sz="10400" spc="0" baseline="0" dirty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426204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7000"/>
    </mc:Choice>
    <mc:Fallback xmlns="">
      <p:transition advClick="0" advTm="17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프로젝트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smtClean="0">
                <a:latin typeface="+mj-ea"/>
                <a:ea typeface="+mj-ea"/>
              </a:rPr>
              <a:t>부제목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54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/>
        </p:nvSpPr>
        <p:spPr>
          <a:xfrm>
            <a:off x="2290868" y="27740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03 </a:t>
            </a:r>
            <a:r>
              <a:rPr kumimoji="0" lang="ko-KR" altLang="en-US" sz="10000" b="0" i="0" u="none" strike="noStrike" kern="1200" cap="none" spc="0" normalizeH="0" baseline="0" dirty="0" err="1" smtClean="0">
                <a:latin typeface="G마켓 산스 TTF Bold"/>
                <a:ea typeface="G마켓 산스 TTF Bold"/>
              </a:rPr>
              <a:t>기술소개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138468" y="26216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03 </a:t>
            </a:r>
            <a:r>
              <a:rPr kumimoji="0" lang="ko-KR" altLang="en-US" sz="10000" b="0" i="0" u="none" strike="noStrike" kern="1200" cap="none" spc="0" normalizeH="0" baseline="0" dirty="0" err="1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기술소개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4959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06" y="1024711"/>
            <a:ext cx="9727754" cy="4887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03 </a:t>
            </a:r>
            <a:r>
              <a:rPr lang="ko-KR" altLang="en-US" sz="2800" dirty="0" err="1" smtClean="0">
                <a:latin typeface="+mj-ea"/>
                <a:ea typeface="+mj-ea"/>
              </a:rPr>
              <a:t>기술소개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Unreal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831" y="6078947"/>
            <a:ext cx="658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+mj-ea"/>
                <a:ea typeface="+mj-ea"/>
              </a:rPr>
              <a:t>▲ 오브젝트 슈팅 이펙트</a:t>
            </a:r>
            <a:endParaRPr lang="en-US" altLang="ko-KR" sz="2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81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폭발 1 13"/>
          <p:cNvSpPr/>
          <p:nvPr/>
        </p:nvSpPr>
        <p:spPr>
          <a:xfrm rot="20980408">
            <a:off x="3099212" y="2799954"/>
            <a:ext cx="2881469" cy="305343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03 </a:t>
            </a:r>
            <a:r>
              <a:rPr lang="ko-KR" altLang="en-US" sz="2800" dirty="0" err="1" smtClean="0">
                <a:latin typeface="+mj-ea"/>
                <a:ea typeface="+mj-ea"/>
              </a:rPr>
              <a:t>기술소개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Embedded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8289" y="2874704"/>
            <a:ext cx="64426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- </a:t>
            </a:r>
            <a:r>
              <a:rPr lang="ko-KR" altLang="en-US" sz="2800" dirty="0" smtClean="0"/>
              <a:t>물체나 </a:t>
            </a:r>
            <a:r>
              <a:rPr lang="ko-KR" altLang="en-US" sz="2800" dirty="0"/>
              <a:t>기기가 굽어질 때 </a:t>
            </a:r>
            <a:r>
              <a:rPr lang="ko-KR" altLang="en-US" sz="2800" dirty="0" smtClean="0"/>
              <a:t>발생하는</a:t>
            </a:r>
            <a:endParaRPr lang="en-US" altLang="ko-KR" sz="2800" dirty="0" smtClean="0"/>
          </a:p>
          <a:p>
            <a:r>
              <a:rPr lang="ko-KR" altLang="en-US" sz="2800" dirty="0" smtClean="0"/>
              <a:t>   전기적 변화 측정</a:t>
            </a:r>
            <a:endParaRPr lang="en-US" altLang="ko-KR" sz="2800" dirty="0" smtClean="0"/>
          </a:p>
          <a:p>
            <a:endParaRPr lang="en-US" altLang="ko-KR" sz="1600" dirty="0" smtClean="0"/>
          </a:p>
          <a:p>
            <a:r>
              <a:rPr lang="en-US" altLang="ko-KR" sz="2800" dirty="0" smtClean="0"/>
              <a:t>    - </a:t>
            </a:r>
            <a:r>
              <a:rPr lang="ko-KR" altLang="en-US" sz="2800" dirty="0" smtClean="0"/>
              <a:t>손가락에 배치하여</a:t>
            </a:r>
            <a:endParaRPr lang="en-US" altLang="ko-KR" sz="2800" dirty="0" smtClean="0"/>
          </a:p>
          <a:p>
            <a:r>
              <a:rPr lang="ko-KR" altLang="en-US" sz="2800" dirty="0" smtClean="0"/>
              <a:t>       손가락의 </a:t>
            </a:r>
            <a:r>
              <a:rPr lang="ko-KR" altLang="en-US" sz="2800" dirty="0"/>
              <a:t>구부림 </a:t>
            </a:r>
            <a:r>
              <a:rPr lang="ko-KR" altLang="en-US" sz="2800" dirty="0" smtClean="0"/>
              <a:t>정도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손 모양 파악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3565546" y="2272524"/>
            <a:ext cx="2195312" cy="4443206"/>
          </a:xfrm>
          <a:prstGeom prst="rect">
            <a:avLst/>
          </a:prstGeom>
        </p:spPr>
      </p:pic>
      <p:pic>
        <p:nvPicPr>
          <p:cNvPr id="7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79" y="357821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DC With SPI Interfa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893519" y="1143917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89395" y="2068904"/>
            <a:ext cx="658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+mj-ea"/>
                <a:ea typeface="+mj-ea"/>
              </a:rPr>
              <a:t>1. Flex Sensor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40861" y="5615553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MPU6050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46170" y="5605110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SEN08606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21975" y="1491796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</a:rPr>
              <a:t>MCP3008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3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3565546" y="2272524"/>
            <a:ext cx="2195312" cy="4443206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 rot="20980408">
            <a:off x="726378" y="854253"/>
            <a:ext cx="2881469" cy="305343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03 </a:t>
            </a:r>
            <a:r>
              <a:rPr lang="ko-KR" altLang="en-US" sz="2800" dirty="0" err="1" smtClean="0">
                <a:latin typeface="+mj-ea"/>
                <a:ea typeface="+mj-ea"/>
              </a:rPr>
              <a:t>기술소개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Embedded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7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79" y="357821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DC With SPI Interfa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893519" y="1143917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43095" y="2068904"/>
            <a:ext cx="658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</a:t>
            </a:r>
            <a:r>
              <a:rPr lang="en-US" altLang="ko-KR" sz="3200" dirty="0" smtClean="0">
                <a:latin typeface="+mj-ea"/>
                <a:ea typeface="+mj-ea"/>
              </a:rPr>
              <a:t>. ADC (Analog Digital Chip)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98288" y="2874704"/>
            <a:ext cx="679371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- </a:t>
            </a:r>
            <a:r>
              <a:rPr lang="ko-KR" altLang="en-US" sz="2800" dirty="0" smtClean="0"/>
              <a:t>온도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조도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소리 등의</a:t>
            </a:r>
            <a:endParaRPr lang="en-US" altLang="ko-KR" sz="2800" dirty="0" smtClean="0"/>
          </a:p>
          <a:p>
            <a:r>
              <a:rPr lang="ko-KR" altLang="en-US" sz="2800" dirty="0" smtClean="0"/>
              <a:t>   아날로그 신호를 디지털 신호로 변환</a:t>
            </a:r>
            <a:endParaRPr lang="en-US" altLang="ko-KR" sz="2800" dirty="0" smtClean="0"/>
          </a:p>
          <a:p>
            <a:endParaRPr lang="en-US" altLang="ko-KR" sz="1600" dirty="0" smtClean="0"/>
          </a:p>
          <a:p>
            <a:r>
              <a:rPr lang="ko-KR" altLang="en-US" sz="2800" dirty="0" smtClean="0"/>
              <a:t>    </a:t>
            </a:r>
            <a:r>
              <a:rPr lang="en-US" altLang="ko-KR" sz="2800" dirty="0" smtClean="0"/>
              <a:t>- </a:t>
            </a:r>
            <a:r>
              <a:rPr lang="ko-KR" altLang="en-US" sz="2800" dirty="0" err="1" smtClean="0"/>
              <a:t>아두이노와</a:t>
            </a:r>
            <a:r>
              <a:rPr lang="ko-KR" altLang="en-US" sz="2800" dirty="0" smtClean="0"/>
              <a:t> 다르게 아날로그 </a:t>
            </a:r>
            <a:r>
              <a:rPr lang="ko-KR" altLang="en-US" sz="2800" dirty="0" err="1" smtClean="0"/>
              <a:t>센서값을</a:t>
            </a:r>
            <a:endParaRPr lang="en-US" altLang="ko-KR" sz="2800" dirty="0" smtClean="0"/>
          </a:p>
          <a:p>
            <a:r>
              <a:rPr lang="en-US" altLang="ko-KR" sz="2800" dirty="0" smtClean="0"/>
              <a:t>       </a:t>
            </a:r>
            <a:r>
              <a:rPr lang="ko-KR" altLang="en-US" sz="2800" dirty="0" err="1" smtClean="0"/>
              <a:t>못읽는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라즈베리파이와</a:t>
            </a:r>
            <a:r>
              <a:rPr lang="ko-KR" altLang="en-US" sz="2800" dirty="0" smtClean="0"/>
              <a:t> 함께 사용</a:t>
            </a:r>
            <a:endParaRPr lang="en-US" altLang="ko-KR" sz="2800" dirty="0" smtClean="0"/>
          </a:p>
          <a:p>
            <a:endParaRPr lang="en-US" altLang="ko-KR" sz="1600" dirty="0"/>
          </a:p>
          <a:p>
            <a:r>
              <a:rPr lang="en-US" altLang="ko-KR" sz="2800" dirty="0"/>
              <a:t> </a:t>
            </a:r>
            <a:r>
              <a:rPr lang="en-US" altLang="ko-KR" sz="2800" dirty="0" smtClean="0"/>
              <a:t>      - Flex Sensor </a:t>
            </a:r>
            <a:r>
              <a:rPr lang="ko-KR" altLang="en-US" sz="2800" dirty="0" smtClean="0"/>
              <a:t>와 연결</a:t>
            </a:r>
            <a:endParaRPr lang="en-US" altLang="ko-KR" sz="2800" dirty="0" smtClean="0"/>
          </a:p>
        </p:txBody>
      </p:sp>
      <p:pic>
        <p:nvPicPr>
          <p:cNvPr id="13" name="Picture 6" descr="06. 아날로그 신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95" y="3909390"/>
            <a:ext cx="7048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40861" y="5615553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MPU6050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046170" y="5605110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SEN08606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21975" y="1491796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</a:rPr>
              <a:t>MCP3008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6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3565546" y="2272524"/>
            <a:ext cx="2195312" cy="4443206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 rot="20980408">
            <a:off x="1020231" y="3471866"/>
            <a:ext cx="2881469" cy="305343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03 </a:t>
            </a:r>
            <a:r>
              <a:rPr lang="ko-KR" altLang="en-US" sz="2800" dirty="0" err="1" smtClean="0">
                <a:latin typeface="+mj-ea"/>
                <a:ea typeface="+mj-ea"/>
              </a:rPr>
              <a:t>기술소개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Embedded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0964" y="2874704"/>
            <a:ext cx="655636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- </a:t>
            </a:r>
            <a:r>
              <a:rPr lang="ko-KR" altLang="en-US" sz="2800" dirty="0" smtClean="0"/>
              <a:t>회전 속도와 가속도를 측정</a:t>
            </a:r>
            <a:endParaRPr lang="en-US" altLang="ko-KR" sz="2800" dirty="0" smtClean="0"/>
          </a:p>
          <a:p>
            <a:endParaRPr lang="en-US" altLang="ko-KR" sz="1600" dirty="0" smtClean="0"/>
          </a:p>
          <a:p>
            <a:r>
              <a:rPr lang="en-US" altLang="ko-KR" sz="2800" dirty="0" smtClean="0"/>
              <a:t>    - </a:t>
            </a:r>
            <a:r>
              <a:rPr lang="ko-KR" altLang="en-US" sz="2800" dirty="0" smtClean="0"/>
              <a:t>장치의 자세와 움직임을 추정</a:t>
            </a:r>
            <a:endParaRPr lang="en-US" altLang="ko-KR" sz="2800" dirty="0" smtClean="0"/>
          </a:p>
          <a:p>
            <a:endParaRPr lang="en-US" altLang="ko-KR" sz="1600" dirty="0" smtClean="0"/>
          </a:p>
          <a:p>
            <a:r>
              <a:rPr lang="ko-KR" altLang="en-US" sz="2800" dirty="0" smtClean="0"/>
              <a:t>       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손등이 가리키는 방향을 파악</a:t>
            </a:r>
            <a:endParaRPr lang="en-US" altLang="ko-KR" sz="2800" dirty="0" smtClean="0"/>
          </a:p>
        </p:txBody>
      </p:sp>
      <p:pic>
        <p:nvPicPr>
          <p:cNvPr id="7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79" y="357821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DC With SPI Interfa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893519" y="1143917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89395" y="2068904"/>
            <a:ext cx="658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</a:t>
            </a:r>
            <a:r>
              <a:rPr lang="en-US" altLang="ko-KR" sz="3200" dirty="0" smtClean="0">
                <a:latin typeface="+mj-ea"/>
                <a:ea typeface="+mj-ea"/>
              </a:rPr>
              <a:t>. IMU Sensor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6170" y="5605110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SEN08606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40861" y="5615553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</a:rPr>
              <a:t>MPU6050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1975" y="1491796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</a:rPr>
              <a:t>MCP3008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2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03 </a:t>
            </a:r>
            <a:r>
              <a:rPr lang="ko-KR" altLang="en-US" sz="2800" dirty="0" err="1" smtClean="0">
                <a:latin typeface="+mj-ea"/>
                <a:ea typeface="+mj-ea"/>
              </a:rPr>
              <a:t>기술소개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3887" y="3902185"/>
            <a:ext cx="3311408" cy="214850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4245539" y="4254307"/>
            <a:ext cx="2582804" cy="726563"/>
            <a:chOff x="4530726" y="2830963"/>
            <a:chExt cx="6115291" cy="1720275"/>
          </a:xfrm>
        </p:grpSpPr>
        <p:pic>
          <p:nvPicPr>
            <p:cNvPr id="7" name="Picture 4" descr="Download Rpi Logo Landscape Print - Raspberry Pi 3 B+ Logo PNG Image with  No Background - PNGkey.com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623"/>
            <a:stretch/>
          </p:blipFill>
          <p:spPr bwMode="auto">
            <a:xfrm>
              <a:off x="4530726" y="2830963"/>
              <a:ext cx="1268106" cy="151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ownload Rpi Logo Landscape Print - Raspberry Pi 3 B+ Logo PNG Image with  No Background - PNGkey.com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7"/>
            <a:stretch/>
          </p:blipFill>
          <p:spPr bwMode="auto">
            <a:xfrm>
              <a:off x="5992207" y="2897800"/>
              <a:ext cx="4653810" cy="1653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6" b="33556"/>
          <a:stretch/>
        </p:blipFill>
        <p:spPr>
          <a:xfrm>
            <a:off x="4265925" y="5061525"/>
            <a:ext cx="2493254" cy="4737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12754" y="5839668"/>
            <a:ext cx="27122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j-lt"/>
              </a:rPr>
              <a:t>CONTROLLER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0060" y="1036320"/>
            <a:ext cx="11231880" cy="539506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44129" y="3902583"/>
            <a:ext cx="2199905" cy="2388269"/>
            <a:chOff x="1024005" y="2988183"/>
            <a:chExt cx="2199905" cy="23882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298" y="3012297"/>
              <a:ext cx="2050130" cy="205013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24005" y="2988183"/>
              <a:ext cx="2199905" cy="215646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3589" y="4966226"/>
              <a:ext cx="1360734" cy="4102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+mj-lt"/>
                </a:rPr>
                <a:t>USER</a:t>
              </a:r>
              <a:endParaRPr lang="ko-KR" altLang="en-US" sz="2400" dirty="0">
                <a:latin typeface="+mj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75148" y="3888319"/>
            <a:ext cx="3312000" cy="2456719"/>
            <a:chOff x="7315767" y="3690199"/>
            <a:chExt cx="3312000" cy="2456719"/>
          </a:xfrm>
        </p:grpSpPr>
        <p:pic>
          <p:nvPicPr>
            <p:cNvPr id="6" name="Picture 2" descr="Download Unreal Engine Logo in SVG Vector or PNG File Format - Logo.wine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5" t="15763" r="29071" b="15348"/>
            <a:stretch/>
          </p:blipFill>
          <p:spPr bwMode="auto">
            <a:xfrm>
              <a:off x="8179618" y="3848496"/>
              <a:ext cx="1590730" cy="1737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7315767" y="3690199"/>
              <a:ext cx="3312000" cy="215646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624634" y="5685253"/>
              <a:ext cx="271228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+mj-lt"/>
                </a:rPr>
                <a:t>APPLICATION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903887" y="1342011"/>
            <a:ext cx="7486477" cy="1920406"/>
            <a:chOff x="4781126" y="1243445"/>
            <a:chExt cx="6609238" cy="171417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910" y="1373056"/>
              <a:ext cx="4455669" cy="1175612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781126" y="1243445"/>
              <a:ext cx="6609238" cy="1533728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17478" y="2495952"/>
              <a:ext cx="168411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+mj-lt"/>
                </a:rPr>
                <a:t>SERVER</a:t>
              </a: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346" y="4570743"/>
            <a:ext cx="792899" cy="79289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40" y="4570743"/>
            <a:ext cx="792899" cy="79289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43705" y="3077842"/>
            <a:ext cx="792899" cy="79289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9995" y="1306216"/>
            <a:ext cx="72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* </a:t>
            </a:r>
            <a:r>
              <a:rPr lang="ko-KR" altLang="en-US" sz="2800" dirty="0" smtClean="0">
                <a:latin typeface="+mj-ea"/>
                <a:ea typeface="+mj-ea"/>
              </a:rPr>
              <a:t>시스템 </a:t>
            </a:r>
            <a:r>
              <a:rPr lang="ko-KR" altLang="en-US" sz="2800" dirty="0" err="1" smtClean="0">
                <a:latin typeface="+mj-ea"/>
                <a:ea typeface="+mj-ea"/>
              </a:rPr>
              <a:t>아키텍쳐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4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/>
        </p:nvSpPr>
        <p:spPr>
          <a:xfrm>
            <a:off x="2290868" y="27740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04</a:t>
            </a:r>
            <a:r>
              <a:rPr kumimoji="0" lang="en-US" altLang="ko-KR" sz="10000" b="0" i="0" u="none" strike="noStrike" kern="1200" cap="none" spc="0" normalizeH="0" dirty="0" smtClean="0">
                <a:latin typeface="G마켓 산스 TTF Bold"/>
                <a:ea typeface="G마켓 산스 TTF Bold"/>
              </a:rPr>
              <a:t> </a:t>
            </a:r>
            <a:r>
              <a:rPr kumimoji="0" lang="ko-KR" altLang="en-US" sz="10000" b="0" i="0" u="none" strike="noStrike" kern="1200" cap="none" spc="0" normalizeH="0" dirty="0" smtClean="0">
                <a:latin typeface="G마켓 산스 TTF Bold"/>
                <a:ea typeface="G마켓 산스 TTF Bold"/>
              </a:rPr>
              <a:t>개발방향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138468" y="26216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04</a:t>
            </a:r>
            <a:r>
              <a:rPr kumimoji="0" lang="en-US" altLang="ko-KR" sz="10000" b="0" i="0" u="none" strike="noStrike" kern="1200" cap="none" spc="0" normalizeH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ko-KR" altLang="en-US" sz="10000" b="0" i="0" u="none" strike="noStrike" kern="1200" cap="none" spc="0" normalizeH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개발방향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56950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04 </a:t>
            </a:r>
            <a:r>
              <a:rPr lang="ko-KR" altLang="en-US" sz="2800" dirty="0" smtClean="0">
                <a:latin typeface="+mj-ea"/>
                <a:ea typeface="+mj-ea"/>
              </a:rPr>
              <a:t>개발방향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Unreal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6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04 </a:t>
            </a:r>
            <a:r>
              <a:rPr lang="ko-KR" altLang="en-US" sz="2800" dirty="0" smtClean="0">
                <a:latin typeface="+mj-ea"/>
                <a:ea typeface="+mj-ea"/>
              </a:rPr>
              <a:t>개발방향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Embedded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77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rgbClr val="1D1D1D"/>
              </a:gs>
              <a:gs pos="51000">
                <a:srgbClr val="404040"/>
              </a:gs>
              <a:gs pos="0">
                <a:srgbClr val="A9A9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35002"/>
          <a:stretch/>
        </p:blipFill>
        <p:spPr>
          <a:xfrm>
            <a:off x="562708" y="1"/>
            <a:ext cx="6065870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2700" y="1036620"/>
            <a:ext cx="48895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2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978585" y="2146817"/>
            <a:ext cx="3912416" cy="3981441"/>
            <a:chOff x="5875738" y="2260913"/>
            <a:chExt cx="3912416" cy="3981441"/>
          </a:xfrm>
        </p:grpSpPr>
        <p:sp>
          <p:nvSpPr>
            <p:cNvPr id="12" name="TextBox 7"/>
            <p:cNvSpPr txBox="1"/>
            <p:nvPr/>
          </p:nvSpPr>
          <p:spPr>
            <a:xfrm>
              <a:off x="7216362" y="2272036"/>
              <a:ext cx="2571792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err="1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기획배경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프로젝트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 smtClean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err="1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기술소개</a:t>
              </a:r>
              <a:endParaRPr kumimoji="0" lang="en-US" altLang="ko-KR" sz="2800" b="0" i="0" u="none" strike="noStrike" kern="1200" cap="none" spc="0" normalizeH="0" baseline="0" dirty="0" smtClean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개발방향</a:t>
              </a: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마치며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5875738" y="2260913"/>
              <a:ext cx="1066800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 dirty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01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 dirty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02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 dirty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03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04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05</a:t>
              </a: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67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/>
        </p:nvSpPr>
        <p:spPr>
          <a:xfrm>
            <a:off x="2290868" y="27740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05</a:t>
            </a:r>
            <a:r>
              <a:rPr kumimoji="0" lang="en-US" altLang="ko-KR" sz="10000" b="0" i="0" u="none" strike="noStrike" kern="1200" cap="none" spc="0" normalizeH="0" dirty="0" smtClean="0">
                <a:latin typeface="G마켓 산스 TTF Bold"/>
                <a:ea typeface="G마켓 산스 TTF Bold"/>
              </a:rPr>
              <a:t> </a:t>
            </a:r>
            <a:r>
              <a:rPr kumimoji="0" lang="ko-KR" altLang="en-US" sz="10000" b="0" i="0" u="none" strike="noStrike" kern="1200" cap="none" spc="0" normalizeH="0" dirty="0" smtClean="0">
                <a:latin typeface="G마켓 산스 TTF Bold"/>
                <a:ea typeface="G마켓 산스 TTF Bold"/>
              </a:rPr>
              <a:t>마치며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138468" y="26216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05</a:t>
            </a:r>
            <a:r>
              <a:rPr kumimoji="0" lang="en-US" altLang="ko-KR" sz="10000" b="0" i="0" u="none" strike="noStrike" kern="1200" cap="none" spc="0" normalizeH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ko-KR" altLang="en-US" sz="10000" b="0" i="0" u="none" strike="noStrike" kern="1200" cap="none" spc="0" normalizeH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마치며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13404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05 </a:t>
            </a:r>
            <a:r>
              <a:rPr lang="ko-KR" altLang="en-US" sz="2800" dirty="0" smtClean="0">
                <a:latin typeface="+mj-ea"/>
                <a:ea typeface="+mj-ea"/>
              </a:rPr>
              <a:t>마치며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err="1" smtClean="0">
                <a:latin typeface="+mj-ea"/>
                <a:ea typeface="+mj-ea"/>
              </a:rPr>
              <a:t>박자수호단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5" t="15190" r="9854" b="13688"/>
          <a:stretch/>
        </p:blipFill>
        <p:spPr>
          <a:xfrm>
            <a:off x="2394120" y="982471"/>
            <a:ext cx="8068814" cy="5479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152217-448D-E493-F5D0-A6C3196E8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67519" flipH="1">
            <a:off x="4583051" y="3097401"/>
            <a:ext cx="1861268" cy="1906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DE870C-592E-53EB-1111-9DF0DEA09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65108">
            <a:off x="6157898" y="1106973"/>
            <a:ext cx="1687434" cy="172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265C76-05DA-ADCA-216F-4AC031BB6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31674"/>
          <a:stretch/>
        </p:blipFill>
        <p:spPr>
          <a:xfrm rot="341855" flipH="1">
            <a:off x="7119816" y="664129"/>
            <a:ext cx="1458240" cy="2185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D9A480-8A0D-65F7-7390-0E1A338DC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7056" y="979166"/>
            <a:ext cx="1837224" cy="1881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675795-AA8C-574E-0891-014EEDD91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6358456" y="2916367"/>
            <a:ext cx="1944288" cy="1991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93F30A-F7FC-13A8-548C-711B2DA36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68253" flipH="1">
            <a:off x="3906038" y="1008470"/>
            <a:ext cx="1816276" cy="18601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265C76-05DA-ADCA-216F-4AC031BB6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10224" t="55673" r="69017" b="8367"/>
          <a:stretch/>
        </p:blipFill>
        <p:spPr>
          <a:xfrm rot="20520000">
            <a:off x="7520854" y="2161009"/>
            <a:ext cx="443032" cy="78603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89727" y="2664172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고현영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90003" y="4760207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smtClean="0">
                <a:latin typeface="+mj-ea"/>
                <a:ea typeface="+mj-ea"/>
              </a:rPr>
              <a:t>조유빈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32057" y="3057211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임베디드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7989" y="2498184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박상현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34998" y="2848687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용승민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3462" y="4734848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백현웅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23462" y="5308599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언리얼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90880" y="3226196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임베디드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90003" y="5362874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임베디드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75072" y="2578651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유승규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34998" y="3436895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언리얼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73414" y="3144134"/>
            <a:ext cx="172993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800" dirty="0" err="1" smtClean="0">
                <a:latin typeface="+mj-ea"/>
                <a:ea typeface="+mj-ea"/>
              </a:rPr>
              <a:t>언리얼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003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472440"/>
            <a:ext cx="5943600" cy="594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05 </a:t>
            </a:r>
            <a:r>
              <a:rPr lang="ko-KR" altLang="en-US" sz="2800" dirty="0" smtClean="0">
                <a:latin typeface="+mj-ea"/>
                <a:ea typeface="+mj-ea"/>
              </a:rPr>
              <a:t>마치며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err="1" smtClean="0">
                <a:latin typeface="+mj-ea"/>
                <a:ea typeface="+mj-ea"/>
              </a:rPr>
              <a:t>리듬캣치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05 </a:t>
            </a:r>
            <a:r>
              <a:rPr lang="ko-KR" altLang="en-US" sz="2800" dirty="0" smtClean="0">
                <a:latin typeface="+mj-ea"/>
                <a:ea typeface="+mj-ea"/>
              </a:rPr>
              <a:t>마치며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smtClean="0">
                <a:latin typeface="+mj-ea"/>
                <a:ea typeface="+mj-ea"/>
              </a:rPr>
              <a:t>감사합니다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0" b="32080"/>
          <a:stretch/>
        </p:blipFill>
        <p:spPr>
          <a:xfrm>
            <a:off x="1608017" y="1720948"/>
            <a:ext cx="9280767" cy="3385625"/>
          </a:xfrm>
          <a:prstGeom prst="rect">
            <a:avLst/>
          </a:prstGeom>
        </p:spPr>
      </p:pic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5588417" y="1720948"/>
            <a:ext cx="4118290" cy="1159590"/>
            <a:chOff x="7047227" y="1477107"/>
            <a:chExt cx="4916172" cy="138425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2605320" y="353183"/>
            <a:ext cx="3716781" cy="1046537"/>
            <a:chOff x="7047227" y="1477107"/>
            <a:chExt cx="4916172" cy="138425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28" name="그룹 27"/>
          <p:cNvGrpSpPr>
            <a:grpSpLocks noChangeAspect="1"/>
          </p:cNvGrpSpPr>
          <p:nvPr/>
        </p:nvGrpSpPr>
        <p:grpSpPr>
          <a:xfrm>
            <a:off x="348203" y="5427801"/>
            <a:ext cx="3716781" cy="1046537"/>
            <a:chOff x="7047227" y="1477107"/>
            <a:chExt cx="4916172" cy="13842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4833670" y="4556001"/>
            <a:ext cx="7842486" cy="2208215"/>
            <a:chOff x="7047227" y="1477107"/>
            <a:chExt cx="4916172" cy="138425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36" name="그룹 35"/>
          <p:cNvGrpSpPr>
            <a:grpSpLocks noChangeAspect="1"/>
          </p:cNvGrpSpPr>
          <p:nvPr/>
        </p:nvGrpSpPr>
        <p:grpSpPr>
          <a:xfrm>
            <a:off x="6782398" y="728988"/>
            <a:ext cx="2514281" cy="707948"/>
            <a:chOff x="7047227" y="1477107"/>
            <a:chExt cx="4916172" cy="138425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40" name="그룹 39"/>
          <p:cNvGrpSpPr>
            <a:grpSpLocks noChangeAspect="1"/>
          </p:cNvGrpSpPr>
          <p:nvPr/>
        </p:nvGrpSpPr>
        <p:grpSpPr>
          <a:xfrm>
            <a:off x="9467356" y="1197056"/>
            <a:ext cx="3137657" cy="883473"/>
            <a:chOff x="7047227" y="1477107"/>
            <a:chExt cx="4916172" cy="138425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0" b="32080"/>
          <a:stretch/>
        </p:blipFill>
        <p:spPr>
          <a:xfrm>
            <a:off x="1608017" y="1758658"/>
            <a:ext cx="9280767" cy="3355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203" y="28675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05 </a:t>
            </a:r>
            <a:r>
              <a:rPr lang="ko-KR" altLang="en-US" sz="2800" dirty="0" smtClean="0">
                <a:latin typeface="+mj-ea"/>
                <a:ea typeface="+mj-ea"/>
              </a:rPr>
              <a:t>마치며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Q&amp;A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5025710" y="4624286"/>
            <a:ext cx="6392568" cy="1799960"/>
            <a:chOff x="7047227" y="1477107"/>
            <a:chExt cx="4916172" cy="138425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5588417" y="1720948"/>
            <a:ext cx="4118290" cy="1159590"/>
            <a:chOff x="7047227" y="1477107"/>
            <a:chExt cx="4916172" cy="13842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734518" y="5404951"/>
            <a:ext cx="3620030" cy="1019295"/>
            <a:chOff x="7047227" y="1477107"/>
            <a:chExt cx="4916172" cy="138425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2777804" y="577070"/>
            <a:ext cx="3716781" cy="1046537"/>
            <a:chOff x="7047227" y="1477107"/>
            <a:chExt cx="4916172" cy="138425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8018020" y="3212214"/>
            <a:ext cx="3716781" cy="1046537"/>
            <a:chOff x="7047227" y="1477107"/>
            <a:chExt cx="4916172" cy="13842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6653165" y="328213"/>
            <a:ext cx="3137657" cy="883473"/>
            <a:chOff x="7047227" y="1477107"/>
            <a:chExt cx="4916172" cy="13842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484" y="1477107"/>
              <a:ext cx="1751658" cy="13842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227" y="1477107"/>
              <a:ext cx="1751658" cy="13842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741" y="1477107"/>
              <a:ext cx="1751658" cy="138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7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/>
        </p:nvSpPr>
        <p:spPr>
          <a:xfrm>
            <a:off x="2290868" y="2774034"/>
            <a:ext cx="7915064" cy="161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dk1"/>
                </a:solidFill>
                <a:latin typeface="G마켓 산스 TTF Bold"/>
                <a:ea typeface="G마켓 산스 TTF Bold"/>
              </a:rPr>
              <a:t>01 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dk1"/>
                </a:solidFill>
                <a:latin typeface="G마켓 산스 TTF Bold"/>
                <a:ea typeface="G마켓 산스 TTF Bold"/>
              </a:rPr>
              <a:t>기획배경</a:t>
            </a:r>
          </a:p>
        </p:txBody>
      </p:sp>
      <p:sp>
        <p:nvSpPr>
          <p:cNvPr id="4" name="TextBox 9"/>
          <p:cNvSpPr txBox="1"/>
          <p:nvPr/>
        </p:nvSpPr>
        <p:spPr>
          <a:xfrm>
            <a:off x="2138468" y="2621634"/>
            <a:ext cx="7915064" cy="161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>
                <a:solidFill>
                  <a:schemeClr val="lt1"/>
                </a:solidFill>
                <a:latin typeface="G마켓 산스 TTF Bold"/>
                <a:ea typeface="G마켓 산스 TTF Bold"/>
              </a:rPr>
              <a:t>01 </a:t>
            </a:r>
            <a:r>
              <a:rPr kumimoji="0" lang="ko-KR" altLang="en-US" sz="10000" b="0" i="0" u="none" strike="noStrike" kern="1200" cap="none" spc="0" normalizeH="0" baseline="0" dirty="0" err="1">
                <a:solidFill>
                  <a:schemeClr val="lt1"/>
                </a:solidFill>
                <a:latin typeface="G마켓 산스 TTF Bold"/>
                <a:ea typeface="G마켓 산스 TTF Bold"/>
              </a:rPr>
              <a:t>기획배경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42056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947658"/>
            <a:ext cx="977265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03" y="1010398"/>
            <a:ext cx="6244421" cy="726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203" y="28675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800" dirty="0" smtClean="0">
                <a:latin typeface="+mj-ea"/>
                <a:ea typeface="+mj-ea"/>
              </a:rPr>
              <a:t>VR(Virtual Reality)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00" b="100000" l="7552" r="100000">
                        <a14:backgroundMark x1="85262" y1="99091" x2="83496" y2="77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-262262"/>
            <a:ext cx="7086600" cy="71202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-3526006"/>
            <a:ext cx="5095875" cy="10572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19052" y="-2208777"/>
            <a:ext cx="8858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https</a:t>
            </a:r>
            <a:r>
              <a:rPr lang="ko-KR" altLang="en-US" dirty="0"/>
              <a:t>://www.newspim.com/news/view/20230418000547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900" y="-1719587"/>
            <a:ext cx="89630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Rpi Logo Landscape Print - Raspberry Pi 3 B+ Logo PNG Image with  No Background - PNGkey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11" y="4778328"/>
            <a:ext cx="4117208" cy="11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46" y="168310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C With SPI Interfa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3427743" y="3982130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WS EC2 인스턴스 만들기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2" r="33425"/>
          <a:stretch/>
        </p:blipFill>
        <p:spPr bwMode="auto">
          <a:xfrm>
            <a:off x="3901513" y="404714"/>
            <a:ext cx="1916252" cy="35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8805560" y="1015436"/>
            <a:ext cx="2321625" cy="469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203" y="28675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smtClean="0">
                <a:latin typeface="+mj-ea"/>
                <a:ea typeface="+mj-ea"/>
              </a:rPr>
              <a:t>기술 집약 프로젝트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1026" name="Picture 2" descr="Download Unreal Engine Logo in SVG Vector or PNG File Format - Logo.w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15763" r="29071" b="15348"/>
          <a:stretch/>
        </p:blipFill>
        <p:spPr bwMode="auto">
          <a:xfrm>
            <a:off x="867265" y="1436785"/>
            <a:ext cx="3059726" cy="334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Rpi Logo Landscape Print - Raspberry Pi 3 B+ Logo PNG Image with  No Background - PNGkey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11" y="4778328"/>
            <a:ext cx="4117208" cy="11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46" y="168310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C With SPI Interfa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3427743" y="3982130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WS EC2 인스턴스 만들기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2" r="33425"/>
          <a:stretch/>
        </p:blipFill>
        <p:spPr bwMode="auto">
          <a:xfrm>
            <a:off x="3901513" y="404714"/>
            <a:ext cx="1916252" cy="35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8805560" y="1015436"/>
            <a:ext cx="2321625" cy="469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203" y="28675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smtClean="0">
                <a:latin typeface="+mj-ea"/>
                <a:ea typeface="+mj-ea"/>
              </a:rPr>
              <a:t>기술 집약 프로젝트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62901" y="800099"/>
            <a:ext cx="8662976" cy="581406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ownload Unreal Engine Logo in SVG Vector or PNG File Format - Logo.w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15763" r="29071" b="15348"/>
          <a:stretch/>
        </p:blipFill>
        <p:spPr bwMode="auto">
          <a:xfrm>
            <a:off x="867265" y="1436785"/>
            <a:ext cx="3059726" cy="334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00761" y="1719348"/>
            <a:ext cx="7211390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VR</a:t>
            </a:r>
            <a:r>
              <a:rPr lang="ko-KR" altLang="en-US" sz="2800" dirty="0" smtClean="0">
                <a:latin typeface="+mj-ea"/>
                <a:ea typeface="+mj-ea"/>
              </a:rPr>
              <a:t>컨텐츠 통합 지원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훌륭한 그래픽 품질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난이도 있는 기술에 대한 도전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C++ </a:t>
            </a:r>
            <a:r>
              <a:rPr lang="ko-KR" altLang="en-US" sz="2800" dirty="0" smtClean="0">
                <a:latin typeface="+mj-ea"/>
                <a:ea typeface="+mj-ea"/>
              </a:rPr>
              <a:t>사용 </a:t>
            </a:r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err="1" smtClean="0">
                <a:latin typeface="+mj-ea"/>
                <a:ea typeface="+mj-ea"/>
              </a:rPr>
              <a:t>임베디드</a:t>
            </a:r>
            <a:r>
              <a:rPr lang="ko-KR" altLang="en-US" sz="2800" dirty="0" smtClean="0">
                <a:latin typeface="+mj-ea"/>
                <a:ea typeface="+mj-ea"/>
              </a:rPr>
              <a:t> 단과의 원활한 소통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735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Unreal Engine Logo in SVG Vector or PNG File Format - Logo.w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15763" r="29071" b="15348"/>
          <a:stretch/>
        </p:blipFill>
        <p:spPr bwMode="auto">
          <a:xfrm>
            <a:off x="867265" y="1436785"/>
            <a:ext cx="3059726" cy="334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WS EC2 인스턴스 만들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2" r="33425"/>
          <a:stretch/>
        </p:blipFill>
        <p:spPr bwMode="auto">
          <a:xfrm>
            <a:off x="3901513" y="404714"/>
            <a:ext cx="1916252" cy="35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8203" y="28675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87002" y="286751"/>
            <a:ext cx="59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800" dirty="0" smtClean="0">
                <a:latin typeface="+mj-ea"/>
                <a:ea typeface="+mj-ea"/>
              </a:rPr>
              <a:t>기술 집약 프로젝트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8979" y="841550"/>
            <a:ext cx="8662976" cy="581406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9419" y="1038843"/>
            <a:ext cx="721139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게임 장르</a:t>
            </a:r>
            <a:r>
              <a:rPr lang="en-US" altLang="ko-KR" sz="2800" dirty="0" smtClean="0">
                <a:latin typeface="+mj-ea"/>
                <a:ea typeface="+mj-ea"/>
              </a:rPr>
              <a:t>/</a:t>
            </a:r>
            <a:r>
              <a:rPr lang="ko-KR" altLang="en-US" sz="2800" dirty="0" smtClean="0">
                <a:latin typeface="+mj-ea"/>
                <a:ea typeface="+mj-ea"/>
              </a:rPr>
              <a:t>컨텐츠에 맞는 다양한 센서 활용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아날로그부터 디지털까지의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   </a:t>
            </a:r>
            <a:r>
              <a:rPr lang="ko-KR" altLang="en-US" sz="2800" dirty="0" smtClean="0">
                <a:latin typeface="+mj-ea"/>
                <a:ea typeface="+mj-ea"/>
              </a:rPr>
              <a:t>다양한 통신 인터페이스 경험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전용 디바이스를 통한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j-ea"/>
                <a:ea typeface="+mj-ea"/>
              </a:rPr>
              <a:t>   </a:t>
            </a:r>
            <a:r>
              <a:rPr lang="ko-KR" altLang="en-US" sz="2800" dirty="0" smtClean="0">
                <a:latin typeface="+mj-ea"/>
                <a:ea typeface="+mj-ea"/>
              </a:rPr>
              <a:t>높은 </a:t>
            </a:r>
            <a:r>
              <a:rPr lang="ko-KR" altLang="en-US" sz="2800" dirty="0" err="1" smtClean="0">
                <a:latin typeface="+mj-ea"/>
                <a:ea typeface="+mj-ea"/>
              </a:rPr>
              <a:t>몰입감</a:t>
            </a:r>
            <a:r>
              <a:rPr lang="ko-KR" altLang="en-US" sz="2800" dirty="0" smtClean="0">
                <a:latin typeface="+mj-ea"/>
                <a:ea typeface="+mj-ea"/>
              </a:rPr>
              <a:t> 제공</a:t>
            </a:r>
            <a:endParaRPr lang="en-US" altLang="ko-KR" sz="2800" dirty="0">
              <a:latin typeface="+mj-ea"/>
              <a:ea typeface="+mj-ea"/>
            </a:endParaRPr>
          </a:p>
        </p:txBody>
      </p:sp>
      <p:pic>
        <p:nvPicPr>
          <p:cNvPr id="1034" name="Picture 10" descr="ADC With SPI Interfa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3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5" t="12791" r="8725" b="11368"/>
          <a:stretch/>
        </p:blipFill>
        <p:spPr bwMode="auto">
          <a:xfrm>
            <a:off x="3427743" y="3982130"/>
            <a:ext cx="2547186" cy="24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n IMU in Robotics and Hardware? - Studica Education and Technology  Blo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46" y="1683105"/>
            <a:ext cx="2770990" cy="26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Rpi Logo Landscape Print - Raspberry Pi 3 B+ Logo PNG Image with  No Background - PNGkey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11" y="4778328"/>
            <a:ext cx="4117208" cy="11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9592" r="32201" b="10538"/>
          <a:stretch/>
        </p:blipFill>
        <p:spPr>
          <a:xfrm rot="20733032">
            <a:off x="8805560" y="1015436"/>
            <a:ext cx="2321625" cy="46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2232180" y="228437"/>
            <a:ext cx="7323300" cy="6629563"/>
            <a:chOff x="2521740" y="502920"/>
            <a:chExt cx="6802170" cy="6157800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698670" y="502920"/>
              <a:ext cx="2013360" cy="2013360"/>
            </a:xfrm>
            <a:prstGeom prst="ellipse">
              <a:avLst/>
            </a:prstGeom>
            <a:solidFill>
              <a:srgbClr val="0BFB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2521740" y="3227910"/>
              <a:ext cx="3073440" cy="3073440"/>
            </a:xfrm>
            <a:prstGeom prst="ellipse">
              <a:avLst/>
            </a:prstGeom>
            <a:solidFill>
              <a:srgbClr val="FFF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7523910" y="2788920"/>
              <a:ext cx="1800000" cy="1800000"/>
            </a:xfrm>
            <a:prstGeom prst="ellipse">
              <a:avLst/>
            </a:prstGeom>
            <a:solidFill>
              <a:srgbClr val="FA51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90" y="717120"/>
              <a:ext cx="5943600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16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/>
        </p:nvSpPr>
        <p:spPr>
          <a:xfrm>
            <a:off x="2290868" y="27740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02 </a:t>
            </a:r>
            <a:r>
              <a:rPr kumimoji="0" lang="ko-KR" altLang="en-US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프로젝트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138468" y="2621634"/>
            <a:ext cx="791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02 </a:t>
            </a:r>
            <a:r>
              <a:rPr kumimoji="0" lang="ko-KR" altLang="en-US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프로젝트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9046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271</Words>
  <Application>Microsoft Office PowerPoint</Application>
  <PresentationFormat>와이드스크린</PresentationFormat>
  <Paragraphs>125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G마켓 산스 TTF Medium</vt:lpstr>
      <vt:lpstr>G마켓 산스 TTF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SSAFY</cp:lastModifiedBy>
  <cp:revision>309</cp:revision>
  <dcterms:created xsi:type="dcterms:W3CDTF">2023-02-15T06:51:11Z</dcterms:created>
  <dcterms:modified xsi:type="dcterms:W3CDTF">2023-04-19T08:55:55Z</dcterms:modified>
</cp:coreProperties>
</file>